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07" r:id="rId2"/>
  </p:sldMasterIdLst>
  <p:notesMasterIdLst>
    <p:notesMasterId r:id="rId23"/>
  </p:notesMasterIdLst>
  <p:sldIdLst>
    <p:sldId id="256" r:id="rId3"/>
    <p:sldId id="2635" r:id="rId4"/>
    <p:sldId id="2611" r:id="rId5"/>
    <p:sldId id="2597" r:id="rId6"/>
    <p:sldId id="2637" r:id="rId7"/>
    <p:sldId id="2633" r:id="rId8"/>
    <p:sldId id="2638" r:id="rId9"/>
    <p:sldId id="2627" r:id="rId10"/>
    <p:sldId id="2631" r:id="rId11"/>
    <p:sldId id="2626" r:id="rId12"/>
    <p:sldId id="2604" r:id="rId13"/>
    <p:sldId id="2613" r:id="rId14"/>
    <p:sldId id="2624" r:id="rId15"/>
    <p:sldId id="2625" r:id="rId16"/>
    <p:sldId id="2614" r:id="rId17"/>
    <p:sldId id="2641" r:id="rId18"/>
    <p:sldId id="2639" r:id="rId19"/>
    <p:sldId id="2640" r:id="rId20"/>
    <p:sldId id="2623" r:id="rId21"/>
    <p:sldId id="262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E32381-67F9-47C6-B177-0C31B6E2B2AD}">
          <p14:sldIdLst>
            <p14:sldId id="256"/>
            <p14:sldId id="2635"/>
            <p14:sldId id="2611"/>
            <p14:sldId id="2597"/>
            <p14:sldId id="2637"/>
            <p14:sldId id="2633"/>
            <p14:sldId id="2638"/>
          </p14:sldIdLst>
        </p14:section>
        <p14:section name="Q" id="{F2EE923C-4181-47F0-85B5-175AFD9A8652}">
          <p14:sldIdLst>
            <p14:sldId id="2627"/>
            <p14:sldId id="2631"/>
            <p14:sldId id="2626"/>
          </p14:sldIdLst>
        </p14:section>
        <p14:section name="Index" id="{E08F245B-A795-4DCF-8845-F68854CB30DA}">
          <p14:sldIdLst/>
        </p14:section>
        <p14:section name="Scanning" id="{33B9E35D-2980-4E75-9EDF-D63D06BB0339}">
          <p14:sldIdLst>
            <p14:sldId id="2604"/>
            <p14:sldId id="2613"/>
            <p14:sldId id="2624"/>
            <p14:sldId id="2625"/>
            <p14:sldId id="2614"/>
            <p14:sldId id="2641"/>
            <p14:sldId id="2639"/>
            <p14:sldId id="2640"/>
          </p14:sldIdLst>
        </p14:section>
        <p14:section name="Final" id="{51465213-D66C-45B8-9124-74B95B3C9B42}">
          <p14:sldIdLst>
            <p14:sldId id="2623"/>
            <p14:sldId id="2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B32F9-192B-481A-A912-0EE3F1321AD2}" v="714" dt="2025-07-27T18:09:02.785"/>
    <p1510:client id="{76BF3C0D-E1AD-4FCF-A942-9B27300C4D23}" v="489" dt="2025-07-28T08:55:0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D9A59-28DE-49A9-AA6F-C5C9714504E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9D3D4-7068-4D11-A18E-BB364222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9D3D4-7068-4D11-A18E-BB36422272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39541-5A2E-178F-5206-262B075C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AB8BF-76D7-A5CE-C76B-7D68637F4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5C5FC-07DC-ADF7-FD79-B1C4100F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1E32-E1E7-CA96-9021-F1DB04526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61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E2ECC-5697-0E9C-B9A7-D72A6A22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05660-71F9-557A-48F6-ACB0BD38C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F1827-6550-AC75-5B4F-8455C8DF8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711D5-B64A-65CF-CCED-5A7DAACFB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81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7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9D3D4-7068-4D11-A18E-BB36422272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5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A2C0B-B290-A5F8-AF16-318D6A41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65B1-5F6C-27E7-DA35-2E8D9C043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ABB43-6774-8A64-0E4A-863A5387B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876F-F012-ACA2-3D78-7248C9CF9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0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4AD96-443E-97A0-E0FE-F27097F8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2E41-9AFF-C1EC-AB76-3545DA051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CBB54-F3D3-0D13-B864-09546AA5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19749-54CC-67EE-A118-FB3927D7F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035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415E4-CA79-D29A-AF0C-20477615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ACB71-2FE2-90CD-2C4C-CDD17E89E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30101-139E-3886-CB00-E47D634D5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368B-C627-10DF-E5AE-36434AA3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19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5275-E45A-3F42-0229-3E68EBB1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D2E72-E101-CE17-DFAF-4E7F779E6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79C05-5431-F93E-12CA-FE879171F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BA9DD-8C39-3C76-7582-FB8FDC44C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56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BCA1-5666-2793-9F58-A1DA269C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D002E-268D-C580-31B9-B11F27BDB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9CDE8-25A9-BBCA-D3FC-2E9EAF431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5EB1E-3686-0A0B-0890-CFDD88696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71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FC13-3023-9CC5-812A-D8334A40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AB5E-5C92-0663-1ACD-1ADFA4B1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A56AB-7644-352A-40B3-32BE3394F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5024-32AF-4B14-826A-ADA392846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99B7-1310-08C3-BF13-3070A793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D9708-79C4-8BC8-67F6-AAB35AC0F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D2825-F0BD-52C6-2C13-5C49607E2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93F78-8F20-6C91-A267-A1871200C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4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54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399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7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82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568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09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01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7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66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44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29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11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0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0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4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40C0-0FD5-7787-01DC-A10759960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775" y="432619"/>
            <a:ext cx="11502068" cy="4218501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b="1" dirty="0"/>
              <a:t>From Disc to Result</a:t>
            </a:r>
            <a:br>
              <a:rPr lang="en-US" b="1" dirty="0"/>
            </a:br>
            <a:br>
              <a:rPr lang="en-US" dirty="0"/>
            </a:br>
            <a:r>
              <a:rPr lang="en-US" i="1" dirty="0"/>
              <a:t>Plans, Scans &amp; Costs</a:t>
            </a:r>
            <a:endParaRPr lang="he-IL" altLang="he-IL" b="1" dirty="0">
              <a:latin typeface="Calibri Light (Headings)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A072-2F8C-F8DB-00D2-6B929A53AE4A}"/>
              </a:ext>
            </a:extLst>
          </p:cNvPr>
          <p:cNvSpPr txBox="1"/>
          <p:nvPr/>
        </p:nvSpPr>
        <p:spPr>
          <a:xfrm>
            <a:off x="237857" y="6257445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© Mendy Steinmetz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4A7A4-D04C-DE95-0706-476A6311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CDDA7F-A733-AB31-E9FA-C1B6DDA94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8B448-109A-E83A-8139-24332B01D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F69A7-E28F-470A-5C3E-53FF8271C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6BAAB1-2D82-D71A-39B0-A2EFD1B9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" y="2630456"/>
            <a:ext cx="7790354" cy="255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642F78-0341-6450-3BE9-35569DD50C27}"/>
              </a:ext>
            </a:extLst>
          </p:cNvPr>
          <p:cNvSpPr>
            <a:spLocks/>
          </p:cNvSpPr>
          <p:nvPr/>
        </p:nvSpPr>
        <p:spPr>
          <a:xfrm>
            <a:off x="740245" y="3902116"/>
            <a:ext cx="1167319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5E2C8E-2ACB-8FB4-36BF-25B402628D0A}"/>
              </a:ext>
            </a:extLst>
          </p:cNvPr>
          <p:cNvSpPr txBox="1"/>
          <p:nvPr/>
        </p:nvSpPr>
        <p:spPr>
          <a:xfrm>
            <a:off x="735187" y="582131"/>
            <a:ext cx="779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analyze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(*)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between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'2020-01-01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en-US" sz="1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					   and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2021-01-01'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6B0CC1-A367-0DE2-7A01-5BAF858AFCAC}"/>
              </a:ext>
            </a:extLst>
          </p:cNvPr>
          <p:cNvSpPr>
            <a:spLocks/>
          </p:cNvSpPr>
          <p:nvPr/>
        </p:nvSpPr>
        <p:spPr>
          <a:xfrm>
            <a:off x="735187" y="4165108"/>
            <a:ext cx="614173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52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4B3A5-EED2-2352-7D1C-20250EF6E3F3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Scans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78144-79ED-C2E7-50FD-6C282490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FAC5DC5-E70E-39F6-DB9B-808F0F40C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BB718C-1013-8038-382F-CAB7093C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ED7CD6-97DD-0AAD-A1E1-86B6DA651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09374EC-5FA6-F1F2-1340-11B55CA1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073A9B-07CB-A37A-2A3D-70D2D81ED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BC2D6-FA40-546B-FDD2-A59AAA9B59F1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2438E0-A335-F2E7-201D-1515A64EE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B1B44-DA88-304C-76E5-2F4E4C4228E0}"/>
              </a:ext>
            </a:extLst>
          </p:cNvPr>
          <p:cNvSpPr txBox="1"/>
          <p:nvPr/>
        </p:nvSpPr>
        <p:spPr>
          <a:xfrm>
            <a:off x="4425454" y="294969"/>
            <a:ext cx="6413663" cy="303767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Seq Scan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Used when there’s a need to pull </a:t>
            </a: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large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amounts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Index available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Consistent performance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Saves time on index building and planning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(Ideal for small tables)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369E751-1F3F-27F8-37DA-46A8690ED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454" y="4003306"/>
            <a:ext cx="489730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TABLE: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/>
              </a:rPr>
              <a:t>"value</a:t>
            </a:r>
            <a:r>
              <a:rPr lang="en-US" altLang="en-US" sz="2400" dirty="0">
                <a:solidFill>
                  <a:srgbClr val="00B050"/>
                </a:solidFill>
                <a:latin typeface="JetBrains Mono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results.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append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9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0DD05-D759-6D27-AC33-F600A0647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C9EE32-EB97-880D-235F-4D3F1F9D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F10DE2-0CE7-54FA-774C-184F23AE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325772-57BC-AFA6-5D31-784E74028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B405EB-0AAE-2AD9-17E6-4DCDBE58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337593-18A9-5489-D675-8901C2A2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D05B-7C3B-3453-8195-5CB62DDEB977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CAB0D9-C31E-9B31-B92C-AB87CC8F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259E8-5028-E9F7-CAD3-9159B4096E39}"/>
              </a:ext>
            </a:extLst>
          </p:cNvPr>
          <p:cNvSpPr txBox="1"/>
          <p:nvPr/>
        </p:nvSpPr>
        <p:spPr>
          <a:xfrm>
            <a:off x="4513664" y="-495066"/>
            <a:ext cx="6413663" cy="372642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Index Scan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Efficient for retrieving less than 10% of the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index maintenance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table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4CB58D-4608-1736-94D9-2FB211C5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739" y="3389566"/>
            <a:ext cx="5802789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INDEX = {}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TABLE: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INDEX.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setdefault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(row[</a:t>
            </a:r>
            <a:r>
              <a:rPr lang="en-US" altLang="en-US" dirty="0">
                <a:solidFill>
                  <a:srgbClr val="00B050"/>
                </a:solidFill>
                <a:latin typeface="JetBrains Mono"/>
              </a:rPr>
              <a:t>“value”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], []).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append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(row[</a:t>
            </a:r>
            <a:r>
              <a:rPr lang="en-US" altLang="en-US" dirty="0">
                <a:solidFill>
                  <a:srgbClr val="00B050"/>
                </a:solidFill>
                <a:latin typeface="JetBrains Mono"/>
              </a:rPr>
              <a:t>“TID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/>
              </a:rPr>
              <a:t>”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])</a:t>
            </a:r>
            <a:endParaRPr kumimoji="0" lang="en-US" altLang="en-US" sz="44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823193D-671B-4297-BCC1-B2381DDF0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739" y="4805330"/>
            <a:ext cx="5098413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index: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results = index[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5E505-5DFA-D087-66A7-1A074844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67753B3-DEE2-1938-7D40-D0DFEEA4D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C35FC-0AD1-45CB-639E-12838D476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EFC324-6DF0-81FE-B57A-AAB6FF36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226E75A-AD65-C1A7-22D7-AB0EC02A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8E8DE2-09C9-89BD-8115-C89635789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64E44-B717-E411-9534-0A22C7B60D4A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A83E8C-87EA-14A5-F3BA-8C7586DA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348DC-BBB8-B68C-BABE-E69FE2FD6ACF}"/>
              </a:ext>
            </a:extLst>
          </p:cNvPr>
          <p:cNvSpPr txBox="1"/>
          <p:nvPr/>
        </p:nvSpPr>
        <p:spPr>
          <a:xfrm>
            <a:off x="4513664" y="139481"/>
            <a:ext cx="6413663" cy="242599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Index Only Scan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Retrieves the result directly from the index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Sometimes need to check if the TID is still alive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support some index types (BRIN, Hash, etc.)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C457B7-597C-B955-BA32-CD520A392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936" y="3393102"/>
            <a:ext cx="5137503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result = 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JetBrains Mono"/>
              </a:rPr>
              <a:t>index.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get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, [])</a:t>
            </a:r>
            <a:endParaRPr kumimoji="0" lang="en-US" altLang="en-US" sz="6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823A-FCDD-10AC-692E-6DC3327C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5ED08B-576F-D6CF-97CF-38399E44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A2E813-0EF7-3989-6D77-CE4F428AB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85369-C7C6-3ED3-736B-39FA62F52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3797F05-47C7-0419-B236-A3B7BD35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A941A-2474-5480-5B3C-E5345A31D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34706-7693-1379-740D-AE89A59EB746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53246-0FF5-F23C-E78F-3930498B3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8ADE2-BC83-52AD-25C5-C73E59D66F28}"/>
              </a:ext>
            </a:extLst>
          </p:cNvPr>
          <p:cNvSpPr txBox="1"/>
          <p:nvPr/>
        </p:nvSpPr>
        <p:spPr>
          <a:xfrm>
            <a:off x="4464772" y="717757"/>
            <a:ext cx="6413663" cy="303767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Bitmap Index Scan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Used when more data needs to be pulled than</a:t>
            </a: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 regular index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Multi-condition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Around 20-30%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Requires extra space</a:t>
            </a:r>
            <a:endParaRPr lang="he-IL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285750" lvl="0" indent="-285750" defTabSz="914400">
              <a:lnSpc>
                <a:spcPct val="90000"/>
              </a:lnSpc>
              <a:spcBef>
                <a:spcPts val="2500"/>
              </a:spcBef>
              <a:buClr>
                <a:srgbClr val="E48312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Does not support some index types (BRIN, Hash, etc.)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</p:txBody>
      </p:sp>
      <p:pic>
        <p:nvPicPr>
          <p:cNvPr id="4098" name="Picture 2" descr="postgresql bitmap scan">
            <a:extLst>
              <a:ext uri="{FF2B5EF4-FFF2-40B4-BE49-F238E27FC236}">
                <a16:creationId xmlns:a16="http://schemas.microsoft.com/office/drawing/2014/main" id="{D384A152-D88A-256B-6D27-7DD0F3C6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4" y="3437527"/>
            <a:ext cx="6280379" cy="321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can">
            <a:extLst>
              <a:ext uri="{FF2B5EF4-FFF2-40B4-BE49-F238E27FC236}">
                <a16:creationId xmlns:a16="http://schemas.microsoft.com/office/drawing/2014/main" id="{D451692F-0BA9-034D-21B5-1836DA37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>
            <a:fillRect/>
          </a:stretch>
        </p:blipFill>
        <p:spPr>
          <a:xfrm>
            <a:off x="1735074" y="1310640"/>
            <a:ext cx="8721851" cy="490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2ADB6-D89B-895D-C75A-F1A9A1D8FB9A}"/>
              </a:ext>
            </a:extLst>
          </p:cNvPr>
          <p:cNvSpPr txBox="1"/>
          <p:nvPr/>
        </p:nvSpPr>
        <p:spPr>
          <a:xfrm>
            <a:off x="3617633" y="1796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is a scan type chosen?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2129F-1270-D4B2-912A-86B5765FDDA3}"/>
              </a:ext>
            </a:extLst>
          </p:cNvPr>
          <p:cNvSpPr txBox="1"/>
          <p:nvPr/>
        </p:nvSpPr>
        <p:spPr>
          <a:xfrm>
            <a:off x="1096616" y="1310640"/>
            <a:ext cx="63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125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0FCF5-4AFC-43CD-E66C-FB75AF3E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6C0C25-5C43-57EC-A9AC-52059C75D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D497-2173-AAA6-EB7D-B5EB86CCB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374A5B-0260-D5D3-8C84-89FBB3C78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A17EE-3EF9-5876-F2F8-407C07355F08}"/>
              </a:ext>
            </a:extLst>
          </p:cNvPr>
          <p:cNvSpPr txBox="1"/>
          <p:nvPr/>
        </p:nvSpPr>
        <p:spPr>
          <a:xfrm>
            <a:off x="688802" y="444147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'2020'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9657C-C13B-CE3B-D623-57F801C0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" y="2067655"/>
            <a:ext cx="8018354" cy="2747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25D81C-E5D9-5AE6-A453-BDC3A0ED11AD}"/>
              </a:ext>
            </a:extLst>
          </p:cNvPr>
          <p:cNvSpPr>
            <a:spLocks/>
          </p:cNvSpPr>
          <p:nvPr/>
        </p:nvSpPr>
        <p:spPr>
          <a:xfrm>
            <a:off x="2480543" y="3422028"/>
            <a:ext cx="1294359" cy="321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309D7C-C6E1-EB7E-E751-53732FAF4BA9}"/>
              </a:ext>
            </a:extLst>
          </p:cNvPr>
          <p:cNvSpPr>
            <a:spLocks/>
          </p:cNvSpPr>
          <p:nvPr/>
        </p:nvSpPr>
        <p:spPr>
          <a:xfrm>
            <a:off x="5081035" y="3439802"/>
            <a:ext cx="1692417" cy="3199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75272-3E10-5197-40C2-ACBA4DF86566}"/>
              </a:ext>
            </a:extLst>
          </p:cNvPr>
          <p:cNvSpPr/>
          <p:nvPr/>
        </p:nvSpPr>
        <p:spPr>
          <a:xfrm>
            <a:off x="1226523" y="3422028"/>
            <a:ext cx="534736" cy="325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9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C7CC8-FC44-484D-FE7F-4D4FF19C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35B537-8E8C-6017-4A00-195EC8EE3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4C27A4-17AA-DDED-8D0C-639B93339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5FDA6-50E0-0749-78C2-70F1E2503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FCDC-910E-1142-5836-179F091E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5" y="2632834"/>
            <a:ext cx="7790354" cy="217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8C9716-7151-5DA1-5916-8A030D117CFF}"/>
              </a:ext>
            </a:extLst>
          </p:cNvPr>
          <p:cNvSpPr>
            <a:spLocks/>
          </p:cNvSpPr>
          <p:nvPr/>
        </p:nvSpPr>
        <p:spPr>
          <a:xfrm>
            <a:off x="651753" y="3705474"/>
            <a:ext cx="1167319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14B12-D8E0-B576-E654-D7F57A7850E9}"/>
              </a:ext>
            </a:extLst>
          </p:cNvPr>
          <p:cNvSpPr txBox="1"/>
          <p:nvPr/>
        </p:nvSpPr>
        <p:spPr>
          <a:xfrm>
            <a:off x="735187" y="582131"/>
            <a:ext cx="779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  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'2021-01-01'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638C982A-EC17-6E1A-4257-CFFD5158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DFC18B-DB90-1353-5E84-B58D483BAE84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8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20F0E3A1-C673-BE59-B1F5-F645B5BA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785765"/>
            <a:ext cx="6909801" cy="3023038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9">
            <a:extLst>
              <a:ext uri="{FF2B5EF4-FFF2-40B4-BE49-F238E27FC236}">
                <a16:creationId xmlns:a16="http://schemas.microsoft.com/office/drawing/2014/main" id="{23B2B781-5C21-7FA7-86FB-30DC24AA3489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latin typeface="+mn-lt"/>
                <a:ea typeface="+mn-ea"/>
                <a:cs typeface="+mn-cs"/>
              </a:rPr>
              <a:t>How many orders were made in 2020?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510D1-E36E-4870-5C3C-7FCD3BD5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Thanks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FD46744-9F57-8F7E-6729-FA0C8257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373" y="640080"/>
            <a:ext cx="3602736" cy="3602736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qr code on a screen&#10;&#10;AI-generated content may be incorrect.">
            <a:extLst>
              <a:ext uri="{FF2B5EF4-FFF2-40B4-BE49-F238E27FC236}">
                <a16:creationId xmlns:a16="http://schemas.microsoft.com/office/drawing/2014/main" id="{8B5314B1-7FB7-125A-0373-EC5C4C9DE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7483"/>
          <a:stretch/>
        </p:blipFill>
        <p:spPr>
          <a:xfrm>
            <a:off x="6424891" y="640080"/>
            <a:ext cx="2712549" cy="3602736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7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BB066-5E37-1B7F-5C73-FC9F879AC9E9}"/>
              </a:ext>
            </a:extLst>
          </p:cNvPr>
          <p:cNvSpPr txBox="1"/>
          <p:nvPr/>
        </p:nvSpPr>
        <p:spPr>
          <a:xfrm>
            <a:off x="1425677" y="3628801"/>
            <a:ext cx="83279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orders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rder_date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</a:t>
            </a:r>
            <a:r>
              <a:rPr lang="en-US" sz="320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'2020'</a:t>
            </a:r>
            <a:r>
              <a:rPr lang="en-US" sz="3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B41F0-3197-04BD-64E3-42E0CA14A386}"/>
              </a:ext>
            </a:extLst>
          </p:cNvPr>
          <p:cNvSpPr txBox="1"/>
          <p:nvPr/>
        </p:nvSpPr>
        <p:spPr>
          <a:xfrm>
            <a:off x="1425677" y="196930"/>
            <a:ext cx="943896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orders</a:t>
            </a:r>
          </a:p>
          <a:p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order_date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&gt;=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and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&lt;  </a:t>
            </a:r>
            <a:r>
              <a:rPr lang="en-US" sz="320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'2021-01-01'</a:t>
            </a:r>
            <a:r>
              <a:rPr lang="en-US" sz="3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BDB05-3758-AED2-A362-FFCFCF519FC7}"/>
              </a:ext>
            </a:extLst>
          </p:cNvPr>
          <p:cNvSpPr txBox="1"/>
          <p:nvPr/>
        </p:nvSpPr>
        <p:spPr>
          <a:xfrm>
            <a:off x="1425677" y="2488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Execution Time: </a:t>
            </a:r>
            <a:r>
              <a:rPr lang="en-US" b="1">
                <a:highlight>
                  <a:srgbClr val="FFFF00"/>
                </a:highlight>
              </a:rPr>
              <a:t>262 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CC690-3348-D03F-5FCA-E05E8C6478A4}"/>
              </a:ext>
            </a:extLst>
          </p:cNvPr>
          <p:cNvSpPr txBox="1"/>
          <p:nvPr/>
        </p:nvSpPr>
        <p:spPr>
          <a:xfrm>
            <a:off x="1425677" y="54156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Execution Time: </a:t>
            </a:r>
            <a:r>
              <a:rPr lang="en-US" b="1" dirty="0">
                <a:highlight>
                  <a:srgbClr val="FFFF00"/>
                </a:highlight>
              </a:rPr>
              <a:t>931 ms</a:t>
            </a:r>
          </a:p>
        </p:txBody>
      </p:sp>
    </p:spTree>
    <p:extLst>
      <p:ext uri="{BB962C8B-B14F-4D97-AF65-F5344CB8AC3E}">
        <p14:creationId xmlns:p14="http://schemas.microsoft.com/office/powerpoint/2010/main" val="5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Rectangle 318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88" name="Rectangle 318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190" name="Straight Connector 318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92" name="Rectangle 3191">
            <a:extLst>
              <a:ext uri="{FF2B5EF4-FFF2-40B4-BE49-F238E27FC236}">
                <a16:creationId xmlns:a16="http://schemas.microsoft.com/office/drawing/2014/main" id="{B2DC992B-1830-40AC-ABFA-9A6920DEE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Rectangle 3193">
            <a:extLst>
              <a:ext uri="{FF2B5EF4-FFF2-40B4-BE49-F238E27FC236}">
                <a16:creationId xmlns:a16="http://schemas.microsoft.com/office/drawing/2014/main" id="{D05C9F83-03C2-43E9-BAE8-96115B649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96" name="Rectangle 3195">
            <a:extLst>
              <a:ext uri="{FF2B5EF4-FFF2-40B4-BE49-F238E27FC236}">
                <a16:creationId xmlns:a16="http://schemas.microsoft.com/office/drawing/2014/main" id="{E3F072C8-25D0-4A13-A730-1B6DB9863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78" name="TextBox 3177">
            <a:extLst>
              <a:ext uri="{FF2B5EF4-FFF2-40B4-BE49-F238E27FC236}">
                <a16:creationId xmlns:a16="http://schemas.microsoft.com/office/drawing/2014/main" id="{3ECF2BE6-C75F-C002-4F5E-A26F07954103}"/>
              </a:ext>
            </a:extLst>
          </p:cNvPr>
          <p:cNvSpPr txBox="1"/>
          <p:nvPr/>
        </p:nvSpPr>
        <p:spPr>
          <a:xfrm>
            <a:off x="5791452" y="0"/>
            <a:ext cx="5542398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Mendy, </a:t>
            </a:r>
            <a:b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 &amp; Data Developer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50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F4159AE-F96B-BE2F-3D50-A23AF4CD8E26}"/>
              </a:ext>
            </a:extLst>
          </p:cNvPr>
          <p:cNvSpPr txBox="1"/>
          <p:nvPr/>
        </p:nvSpPr>
        <p:spPr>
          <a:xfrm>
            <a:off x="5961343" y="4455620"/>
            <a:ext cx="5542399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l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cap="all" spc="200">
                <a:solidFill>
                  <a:schemeClr val="bg2"/>
                </a:solidFill>
              </a:rPr>
              <a:t>Focused on data pipelines and processes,</a:t>
            </a:r>
            <a:br>
              <a:rPr lang="en-US" cap="all" spc="200">
                <a:solidFill>
                  <a:schemeClr val="bg2"/>
                </a:solidFill>
              </a:rPr>
            </a:br>
            <a:br>
              <a:rPr lang="en-US" cap="all" spc="200">
                <a:solidFill>
                  <a:schemeClr val="bg2"/>
                </a:solidFill>
              </a:rPr>
            </a:br>
            <a:r>
              <a:rPr lang="en-US" cap="all" spc="200">
                <a:solidFill>
                  <a:schemeClr val="bg2"/>
                </a:solidFill>
              </a:rPr>
              <a:t>using Python, Qlik, and SQL to analyze video data.</a:t>
            </a:r>
          </a:p>
        </p:txBody>
      </p:sp>
      <p:cxnSp>
        <p:nvCxnSpPr>
          <p:cNvPr id="3198" name="Straight Connector 3197">
            <a:extLst>
              <a:ext uri="{FF2B5EF4-FFF2-40B4-BE49-F238E27FC236}">
                <a16:creationId xmlns:a16="http://schemas.microsoft.com/office/drawing/2014/main" id="{53A2B207-9E37-4BF3-A4E8-A8AAEF378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‪Briefcam Video Analytics Platform - DataExpert EN‬‏">
            <a:extLst>
              <a:ext uri="{FF2B5EF4-FFF2-40B4-BE49-F238E27FC236}">
                <a16:creationId xmlns:a16="http://schemas.microsoft.com/office/drawing/2014/main" id="{95D90C3F-08EC-94EE-46F9-62527848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6" b="9462"/>
          <a:stretch>
            <a:fillRect/>
          </a:stretch>
        </p:blipFill>
        <p:spPr bwMode="auto">
          <a:xfrm>
            <a:off x="1903022" y="4825416"/>
            <a:ext cx="2748544" cy="12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F4380218-1959-2B98-0DD5-A03DDF2D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3" y="521208"/>
            <a:ext cx="3300984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92A53-C5B0-5776-0E1F-50372DC7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17F2A-9C3C-3E22-6BAB-86DCAA7B815B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 should we care about the database?</a:t>
            </a:r>
            <a:endParaRPr lang="en-US" sz="68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0960B-AA1B-B957-B7DC-8D3F6AF4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48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E7EC2A-7259-759A-0D73-168C8B88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2054" name="Straight Connector 205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5DEA084-8052-A576-7006-21C5EB2E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961845"/>
            <a:ext cx="4001315" cy="267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5B7842-38AE-269E-A8AF-0266DCAD70F0}"/>
              </a:ext>
            </a:extLst>
          </p:cNvPr>
          <p:cNvSpPr txBox="1"/>
          <p:nvPr/>
        </p:nvSpPr>
        <p:spPr>
          <a:xfrm>
            <a:off x="4710887" y="2132916"/>
            <a:ext cx="76508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open(…)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count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for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in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orders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dirty="0">
                <a:latin typeface="Consolas" panose="020B0609020204030204" pitchFamily="49" charset="0"/>
              </a:rPr>
              <a:t>order[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]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&lt;=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'2021-01-01'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count </a:t>
            </a:r>
            <a:r>
              <a:rPr lang="en-US" dirty="0">
                <a:latin typeface="Consolas" panose="020B0609020204030204" pitchFamily="49" charset="0"/>
              </a:rPr>
              <a:t>+=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561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B6B0E-9CC4-6A73-9110-4E932EBE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20C11-789F-C574-77E9-D74C48A64469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SQL tells </a:t>
            </a:r>
            <a:r>
              <a:rPr lang="en-US" sz="6000" b="1" i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</a:t>
            </a: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not </a:t>
            </a:r>
            <a:r>
              <a:rPr lang="en-US" sz="6000" b="1" i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</a:t>
            </a:r>
            <a:endParaRPr lang="en-US" sz="60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Two men sitting at a desk looking at a black box&#10;&#10;AI-generated content may be incorrect.">
            <a:extLst>
              <a:ext uri="{FF2B5EF4-FFF2-40B4-BE49-F238E27FC236}">
                <a16:creationId xmlns:a16="http://schemas.microsoft.com/office/drawing/2014/main" id="{EC30DAEE-99BA-54EE-B842-05823718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7" y="640080"/>
            <a:ext cx="5397357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84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75443-2A05-4704-BEE2-0AAC5FC24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7BC290-3577-B7BC-0583-6CD085B0B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8F90C-6F28-5E09-C4A4-9F6058AE8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67A49-1891-322D-72CB-75D1BD95A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AEFB-8A79-5D9F-4042-EA82BE711DFB}"/>
              </a:ext>
            </a:extLst>
          </p:cNvPr>
          <p:cNvSpPr txBox="1"/>
          <p:nvPr/>
        </p:nvSpPr>
        <p:spPr>
          <a:xfrm>
            <a:off x="481386" y="138634"/>
            <a:ext cx="6011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54F50-771C-7400-B6CF-1A04BDF64451}"/>
              </a:ext>
            </a:extLst>
          </p:cNvPr>
          <p:cNvSpPr txBox="1"/>
          <p:nvPr/>
        </p:nvSpPr>
        <p:spPr>
          <a:xfrm>
            <a:off x="481386" y="4090321"/>
            <a:ext cx="71700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Execution </a:t>
            </a:r>
            <a:r>
              <a:rPr lang="en-US" sz="2400" dirty="0">
                <a:highlight>
                  <a:srgbClr val="FFFF00"/>
                </a:highlight>
              </a:rPr>
              <a:t>plan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tables are </a:t>
            </a:r>
            <a:r>
              <a:rPr lang="en-US" sz="2400" dirty="0">
                <a:highlight>
                  <a:srgbClr val="FFFF00"/>
                </a:highlight>
              </a:rPr>
              <a:t>scanned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Estimates execution </a:t>
            </a:r>
            <a:r>
              <a:rPr lang="en-US" sz="2400" dirty="0">
                <a:highlight>
                  <a:srgbClr val="FFFF00"/>
                </a:highlight>
              </a:rPr>
              <a:t>costs</a:t>
            </a:r>
            <a:r>
              <a:rPr lang="en-US" sz="2400" dirty="0"/>
              <a:t>.</a:t>
            </a:r>
            <a:endParaRPr lang="he-IL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2F4A7-5C2D-EE54-22AF-0CE2EF854806}"/>
              </a:ext>
            </a:extLst>
          </p:cNvPr>
          <p:cNvSpPr txBox="1"/>
          <p:nvPr/>
        </p:nvSpPr>
        <p:spPr>
          <a:xfrm>
            <a:off x="514798" y="1108265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(ANALYZE,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BUFFERS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…)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my_table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...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84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5BEC5-A681-B26A-33DB-EBAD9E31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B91A17-6E82-76D3-5BB4-665FC9B2B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2A691-EF82-4338-A054-8D5877ED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8BDF2-BC3C-DAB7-E979-4C2A9702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83FDE-965B-8321-0096-F3B2E115576E}"/>
              </a:ext>
            </a:extLst>
          </p:cNvPr>
          <p:cNvSpPr txBox="1"/>
          <p:nvPr/>
        </p:nvSpPr>
        <p:spPr>
          <a:xfrm>
            <a:off x="688802" y="444147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analyze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Year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'2020'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9AC0C-6C25-2B41-97BD-C11F53B3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" y="2067655"/>
            <a:ext cx="8018354" cy="2747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966894-72C0-FA7C-7649-1DA88D0F210B}"/>
              </a:ext>
            </a:extLst>
          </p:cNvPr>
          <p:cNvSpPr>
            <a:spLocks/>
          </p:cNvSpPr>
          <p:nvPr/>
        </p:nvSpPr>
        <p:spPr>
          <a:xfrm>
            <a:off x="2480543" y="3422028"/>
            <a:ext cx="1294359" cy="321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1EC29-F7B7-4CDD-175E-13627A3D79E7}"/>
              </a:ext>
            </a:extLst>
          </p:cNvPr>
          <p:cNvSpPr>
            <a:spLocks/>
          </p:cNvSpPr>
          <p:nvPr/>
        </p:nvSpPr>
        <p:spPr>
          <a:xfrm>
            <a:off x="5081035" y="3439802"/>
            <a:ext cx="1692417" cy="3199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908E2D-D6AC-BBA5-8845-7F91545B5A04}"/>
              </a:ext>
            </a:extLst>
          </p:cNvPr>
          <p:cNvSpPr/>
          <p:nvPr/>
        </p:nvSpPr>
        <p:spPr>
          <a:xfrm>
            <a:off x="1226523" y="3422028"/>
            <a:ext cx="534736" cy="325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9" grpId="0" animBg="1"/>
      <p:bldP spid="1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EAD11B-31BB-478F-84D2-81EB4749BA7A}">
  <we:reference id="de0f3744-f5e9-4abf-a7d1-a06e6c160b41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1595</TotalTime>
  <Words>488</Words>
  <Application>Microsoft Office PowerPoint</Application>
  <PresentationFormat>Widescreen</PresentationFormat>
  <Paragraphs>90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Calibri Light (Headings)</vt:lpstr>
      <vt:lpstr>Consolas</vt:lpstr>
      <vt:lpstr>JetBrains Mono</vt:lpstr>
      <vt:lpstr>Retrospect</vt:lpstr>
      <vt:lpstr>1_Retrospect</vt:lpstr>
      <vt:lpstr>From Disc to Result  Plans, Scans &amp; Costs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Mendy Stinmatz</dc:creator>
  <cp:lastModifiedBy>Mendy Stinmatz</cp:lastModifiedBy>
  <cp:revision>2</cp:revision>
  <dcterms:created xsi:type="dcterms:W3CDTF">2025-02-25T08:56:25Z</dcterms:created>
  <dcterms:modified xsi:type="dcterms:W3CDTF">2025-07-28T12:06:21Z</dcterms:modified>
</cp:coreProperties>
</file>